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301" r:id="rId4"/>
    <p:sldId id="269" r:id="rId5"/>
    <p:sldId id="290" r:id="rId6"/>
    <p:sldId id="293" r:id="rId7"/>
    <p:sldId id="292" r:id="rId8"/>
    <p:sldId id="291" r:id="rId9"/>
    <p:sldId id="296" r:id="rId10"/>
    <p:sldId id="295" r:id="rId11"/>
    <p:sldId id="289" r:id="rId12"/>
    <p:sldId id="298" r:id="rId13"/>
    <p:sldId id="299" r:id="rId14"/>
    <p:sldId id="30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D6D6"/>
    <a:srgbClr val="FFFFCC"/>
    <a:srgbClr val="6D6137"/>
    <a:srgbClr val="7E5E3A"/>
    <a:srgbClr val="C69D54"/>
    <a:srgbClr val="E3B836"/>
    <a:srgbClr val="5F5D52"/>
    <a:srgbClr val="EEDB6D"/>
    <a:srgbClr val="9B9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66" d="100"/>
          <a:sy n="66" d="100"/>
        </p:scale>
        <p:origin x="118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kocentr156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cdtk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9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8437" y="1166842"/>
            <a:ext cx="5453448" cy="4524315"/>
          </a:xfrm>
          <a:prstGeom prst="rect">
            <a:avLst/>
          </a:prstGeom>
          <a:effectLst>
            <a:glow rad="1028700">
              <a:schemeClr val="bg1">
                <a:alpha val="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ru-RU" sz="1600" dirty="0">
              <a:ln w="19050">
                <a:solidFill>
                  <a:srgbClr val="251B02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n w="19050">
                  <a:solidFill>
                    <a:srgbClr val="251B02"/>
                  </a:solidFill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«Деятельность музеев образовательных организаций (школьных музеев) в современных условиях»</a:t>
            </a:r>
          </a:p>
          <a:p>
            <a:pPr algn="ctr"/>
            <a:endParaRPr lang="ru-RU" sz="1600" dirty="0">
              <a:ln w="19050">
                <a:solidFill>
                  <a:srgbClr val="251B02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1600" dirty="0">
              <a:ln w="19050">
                <a:solidFill>
                  <a:srgbClr val="251B02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1600" dirty="0">
              <a:ln w="19050">
                <a:solidFill>
                  <a:srgbClr val="251B02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1600" dirty="0">
              <a:ln w="19050">
                <a:solidFill>
                  <a:srgbClr val="251B02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1600" dirty="0">
              <a:ln w="19050">
                <a:solidFill>
                  <a:srgbClr val="251B02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1600" dirty="0">
              <a:ln w="19050">
                <a:solidFill>
                  <a:srgbClr val="251B02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1600" dirty="0">
              <a:ln w="19050">
                <a:solidFill>
                  <a:srgbClr val="251B02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1600" dirty="0">
              <a:ln w="19050">
                <a:solidFill>
                  <a:srgbClr val="251B02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n w="19050">
                  <a:solidFill>
                    <a:srgbClr val="251B02"/>
                  </a:solidFill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24.11.2021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BE3231-7F62-409E-A6DE-AD49274EC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885" y="248544"/>
            <a:ext cx="2459566" cy="2410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0299" y="346509"/>
            <a:ext cx="4812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ГБУ СОДО «ОЦЭКИТ»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«Центр краеведения, этнографии и культуры»</a:t>
            </a:r>
          </a:p>
          <a:p>
            <a:pPr algn="ctr"/>
            <a:endParaRPr lang="ru-RU" b="1" dirty="0" smtClean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Областной семинар</a:t>
            </a:r>
            <a:endParaRPr lang="ru-RU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7" y="248544"/>
            <a:ext cx="1423499" cy="14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193" y="955589"/>
            <a:ext cx="777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D85B98-6A32-438E-8D71-2295E300CA3C}"/>
              </a:ext>
            </a:extLst>
          </p:cNvPr>
          <p:cNvSpPr txBox="1"/>
          <p:nvPr/>
        </p:nvSpPr>
        <p:spPr>
          <a:xfrm>
            <a:off x="623449" y="1140255"/>
            <a:ext cx="8024162" cy="4996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fontAlgn="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о деятельности музея/музейной комнаты за 2020/2021 г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just" fontAlgn="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форме. На бланке ОО.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в 2-х форматах: </a:t>
            </a:r>
          </a:p>
          <a:p>
            <a:pPr marL="342900" indent="-342900" algn="just" fontAlgn="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 (заверено руководителем ОО) </a:t>
            </a:r>
          </a:p>
          <a:p>
            <a:pPr marL="342900" indent="-342900" algn="just" fontAlgn="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</a:t>
            </a:r>
            <a:endParaRPr lang="ru-RU" sz="2000" b="0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разработка музейного занятия, подготовленного на основе материалов музея/ музейной комнаты</a:t>
            </a:r>
            <a:r>
              <a:rPr lang="ru-RU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algn="just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Файлы отправляются в ГБУ СОДО «Областной центр экологии, краеведения и туризма» по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ekocentr156@mail.ru до 30 ноября 2021 г.</a:t>
            </a:r>
          </a:p>
          <a:p>
            <a:pPr marL="0" algn="just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28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8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029" y="4273703"/>
            <a:ext cx="295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http://kraeved64.ru/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CA7166-9ED0-442B-8794-C4DD7983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6" y="892410"/>
            <a:ext cx="2483122" cy="20355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3B72B74-804E-4166-BC14-3641A61C8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895" y="2195075"/>
            <a:ext cx="1327477" cy="4549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3B920D-218C-4FB1-984A-1B72519F7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895" y="1509214"/>
            <a:ext cx="1327476" cy="4473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37B6A66-8F36-4522-8F9B-8008EFAD6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6809" y="861571"/>
            <a:ext cx="1855854" cy="4320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822BEA-3E32-44FC-BF4A-C9EB6BED9DBB}"/>
              </a:ext>
            </a:extLst>
          </p:cNvPr>
          <p:cNvSpPr txBox="1"/>
          <p:nvPr/>
        </p:nvSpPr>
        <p:spPr>
          <a:xfrm>
            <a:off x="658804" y="2818365"/>
            <a:ext cx="49405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Председатель Ассоциации школьных музеев Саратовской области</a:t>
            </a:r>
          </a:p>
          <a:p>
            <a:pPr algn="ctr"/>
            <a:r>
              <a:rPr lang="ru-RU" b="1" dirty="0"/>
              <a:t>ПУЗИКОВ Александр Васильевич, </a:t>
            </a:r>
          </a:p>
          <a:p>
            <a:pPr algn="ctr"/>
            <a:r>
              <a:rPr lang="ru-RU" dirty="0"/>
              <a:t>руководитель Центра краеведения, этнографии и культуры ГБУ СОДО «ОЦЭКИТ».</a:t>
            </a:r>
            <a:r>
              <a:rPr lang="en-US" dirty="0"/>
              <a:t> </a:t>
            </a:r>
            <a:r>
              <a:rPr lang="ru-RU" dirty="0"/>
              <a:t>(8452) 56-11-60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D78A049-9B68-441B-AC96-B63F39788C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6125" y="854415"/>
            <a:ext cx="3513813" cy="46808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A9277CF-C5C9-4663-A374-B966B9FA5D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39" y="4749364"/>
            <a:ext cx="1956243" cy="195624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40D44C7-8650-44B9-9E40-EE8933A86D8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895" t="26159" r="9276" b="26943"/>
          <a:stretch/>
        </p:blipFill>
        <p:spPr>
          <a:xfrm>
            <a:off x="3463939" y="4735368"/>
            <a:ext cx="1990296" cy="19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A1CA820-DD40-477F-A146-BBAFEA01C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9" y="873856"/>
            <a:ext cx="1353429" cy="11217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0BD79C-559F-48AB-A1D9-520FD4F44AA4}"/>
              </a:ext>
            </a:extLst>
          </p:cNvPr>
          <p:cNvSpPr txBox="1"/>
          <p:nvPr/>
        </p:nvSpPr>
        <p:spPr>
          <a:xfrm>
            <a:off x="3141241" y="969651"/>
            <a:ext cx="2615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ОБМЕННЫЙ ФОНД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B1AFF95-6979-45D3-81F3-DA6603FC8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00" y="2123947"/>
            <a:ext cx="3456732" cy="168264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0719E46-B8E3-4E9F-9956-6030E9C05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36" y="3982825"/>
            <a:ext cx="1579001" cy="190821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EDF1A34-88BF-4748-9240-344C3CA97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9286" y="4266672"/>
            <a:ext cx="2249619" cy="16216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251F031-0304-4FEE-A2EC-B7F197735E90}"/>
              </a:ext>
            </a:extLst>
          </p:cNvPr>
          <p:cNvSpPr txBox="1"/>
          <p:nvPr/>
        </p:nvSpPr>
        <p:spPr>
          <a:xfrm>
            <a:off x="6458905" y="969651"/>
            <a:ext cx="2296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http://kraeved64.ru/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3964CD4-68FE-4D7F-8236-F0B3CCC58D1E}"/>
              </a:ext>
            </a:extLst>
          </p:cNvPr>
          <p:cNvSpPr txBox="1"/>
          <p:nvPr/>
        </p:nvSpPr>
        <p:spPr>
          <a:xfrm>
            <a:off x="3439886" y="2180438"/>
            <a:ext cx="46329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ЛОТ №1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Билет государственного банка СССР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Материал –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бумага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Номинал –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один рубль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Время выпуска –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1991 год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Легенда -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нет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Состояние –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идеальное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Количество -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ограничено</a:t>
            </a:r>
            <a:endParaRPr lang="ru-RU" dirty="0"/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xmlns="" id="{1CB8F3BD-F75D-4D56-A796-AD17F86A9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987800"/>
            <a:ext cx="21605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u="sng" dirty="0">
                <a:solidFill>
                  <a:srgbClr val="000000"/>
                </a:solidFill>
                <a:latin typeface="Tahoma" pitchFamily="34" charset="0"/>
              </a:rPr>
              <a:t>ЛОТ №2</a:t>
            </a:r>
            <a:endParaRPr lang="ru-RU" altLang="ru-RU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Tahoma" pitchFamily="34" charset="0"/>
              </a:rPr>
              <a:t>Почтовый блок + 3 почтовые марки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ahoma" pitchFamily="34" charset="0"/>
              </a:rPr>
              <a:t>«Победа демократических сил. 21 августа 1991 г.»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Tahoma" pitchFamily="34" charset="0"/>
              </a:rPr>
              <a:t>Материал </a:t>
            </a:r>
            <a:r>
              <a:rPr lang="ru-RU" altLang="ru-RU" sz="1200" dirty="0">
                <a:solidFill>
                  <a:srgbClr val="000000"/>
                </a:solidFill>
                <a:latin typeface="Tahoma" pitchFamily="34" charset="0"/>
              </a:rPr>
              <a:t>– бумага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Tahoma" pitchFamily="34" charset="0"/>
              </a:rPr>
              <a:t>Время выпуска – </a:t>
            </a:r>
            <a:r>
              <a:rPr lang="ru-RU" altLang="ru-RU" sz="1200" dirty="0">
                <a:solidFill>
                  <a:srgbClr val="000000"/>
                </a:solidFill>
                <a:latin typeface="Tahoma" pitchFamily="34" charset="0"/>
              </a:rPr>
              <a:t>1991 г </a:t>
            </a:r>
            <a:r>
              <a:rPr lang="ru-RU" altLang="ru-RU" sz="1200" dirty="0" err="1">
                <a:solidFill>
                  <a:srgbClr val="000000"/>
                </a:solidFill>
                <a:latin typeface="Tahoma" pitchFamily="34" charset="0"/>
              </a:rPr>
              <a:t>г</a:t>
            </a:r>
            <a:endParaRPr lang="ru-RU" altLang="ru-RU" sz="1200" dirty="0">
              <a:solidFill>
                <a:srgbClr val="000000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Tahoma" pitchFamily="34" charset="0"/>
              </a:rPr>
              <a:t>Легенда - </a:t>
            </a:r>
            <a:r>
              <a:rPr lang="ru-RU" altLang="ru-RU" sz="1200" dirty="0">
                <a:solidFill>
                  <a:srgbClr val="000000"/>
                </a:solidFill>
                <a:latin typeface="Tahoma" pitchFamily="34" charset="0"/>
              </a:rPr>
              <a:t>нет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Tahoma" pitchFamily="34" charset="0"/>
              </a:rPr>
              <a:t>Состояние – </a:t>
            </a:r>
            <a:r>
              <a:rPr lang="ru-RU" altLang="ru-RU" sz="1200" dirty="0">
                <a:solidFill>
                  <a:srgbClr val="000000"/>
                </a:solidFill>
                <a:latin typeface="Tahoma" pitchFamily="34" charset="0"/>
              </a:rPr>
              <a:t>идеальное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Tahoma" pitchFamily="34" charset="0"/>
              </a:rPr>
              <a:t>Количество - </a:t>
            </a:r>
            <a:r>
              <a:rPr lang="ru-RU" altLang="ru-RU" sz="1200" dirty="0">
                <a:solidFill>
                  <a:srgbClr val="000000"/>
                </a:solidFill>
                <a:latin typeface="Tahoma" pitchFamily="34" charset="0"/>
              </a:rPr>
              <a:t>ограничено</a:t>
            </a:r>
            <a:endParaRPr lang="ru-RU" altLang="ru-RU" sz="12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xmlns="" id="{6043FBD8-0788-42A0-81CD-ABEFA60C6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298" y="3944310"/>
            <a:ext cx="25193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u="sng" dirty="0">
                <a:solidFill>
                  <a:srgbClr val="000000"/>
                </a:solidFill>
                <a:latin typeface="Tahoma" pitchFamily="34" charset="0"/>
              </a:rPr>
              <a:t>ЛОТ №3</a:t>
            </a:r>
            <a:endParaRPr lang="ru-RU" altLang="ru-RU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Tahoma" pitchFamily="34" charset="0"/>
              </a:rPr>
              <a:t>Почтовый конверт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ahoma" pitchFamily="34" charset="0"/>
              </a:rPr>
              <a:t>«Государственная консерватория имени Л.В. Собинова» Саратов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Tahoma" pitchFamily="34" charset="0"/>
              </a:rPr>
              <a:t>Материал </a:t>
            </a:r>
            <a:r>
              <a:rPr lang="ru-RU" altLang="ru-RU" sz="1200" dirty="0">
                <a:solidFill>
                  <a:srgbClr val="000000"/>
                </a:solidFill>
                <a:latin typeface="Tahoma" pitchFamily="34" charset="0"/>
              </a:rPr>
              <a:t>– бумага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Tahoma" pitchFamily="34" charset="0"/>
              </a:rPr>
              <a:t>Время выпуска – </a:t>
            </a:r>
            <a:r>
              <a:rPr lang="ru-RU" altLang="ru-RU" sz="1200" dirty="0">
                <a:solidFill>
                  <a:srgbClr val="000000"/>
                </a:solidFill>
                <a:latin typeface="Tahoma" pitchFamily="34" charset="0"/>
              </a:rPr>
              <a:t>1993 год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Tahoma" pitchFamily="34" charset="0"/>
              </a:rPr>
              <a:t>Легенда - </a:t>
            </a:r>
            <a:r>
              <a:rPr lang="ru-RU" altLang="ru-RU" sz="1200" dirty="0">
                <a:solidFill>
                  <a:srgbClr val="000000"/>
                </a:solidFill>
                <a:latin typeface="Tahoma" pitchFamily="34" charset="0"/>
              </a:rPr>
              <a:t>нет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Tahoma" pitchFamily="34" charset="0"/>
              </a:rPr>
              <a:t>Состояние – </a:t>
            </a:r>
            <a:r>
              <a:rPr lang="ru-RU" altLang="ru-RU" sz="1200" dirty="0">
                <a:solidFill>
                  <a:srgbClr val="000000"/>
                </a:solidFill>
                <a:latin typeface="Tahoma" pitchFamily="34" charset="0"/>
              </a:rPr>
              <a:t>идеальное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Tahoma" pitchFamily="34" charset="0"/>
              </a:rPr>
              <a:t>Количество - </a:t>
            </a:r>
            <a:r>
              <a:rPr lang="ru-RU" altLang="ru-RU" sz="1200" dirty="0">
                <a:solidFill>
                  <a:srgbClr val="000000"/>
                </a:solidFill>
                <a:latin typeface="Tahoma" pitchFamily="34" charset="0"/>
              </a:rPr>
              <a:t>ограничено</a:t>
            </a:r>
            <a:endParaRPr lang="ru-RU" altLang="ru-RU" sz="1200" b="1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2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A1CA820-DD40-477F-A146-BBAFEA01C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9" y="873856"/>
            <a:ext cx="1353429" cy="11217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0BD79C-559F-48AB-A1D9-520FD4F44AA4}"/>
              </a:ext>
            </a:extLst>
          </p:cNvPr>
          <p:cNvSpPr txBox="1"/>
          <p:nvPr/>
        </p:nvSpPr>
        <p:spPr>
          <a:xfrm>
            <a:off x="3141241" y="969651"/>
            <a:ext cx="2615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ОБМЕННЫЙ ФОНД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251F031-0304-4FEE-A2EC-B7F197735E90}"/>
              </a:ext>
            </a:extLst>
          </p:cNvPr>
          <p:cNvSpPr txBox="1"/>
          <p:nvPr/>
        </p:nvSpPr>
        <p:spPr>
          <a:xfrm>
            <a:off x="6458905" y="969651"/>
            <a:ext cx="2296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http://kraeved64.ru/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F8ABEB-289C-4C52-8EFD-3FA9E05FB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7" y="2153528"/>
            <a:ext cx="2444708" cy="23593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ACC78FD-6767-4FF9-9FDB-AE433E62D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9842" y="2616786"/>
            <a:ext cx="2091109" cy="17862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9A1D930-FB62-4D1C-881E-58EA4054E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133" y="2153528"/>
            <a:ext cx="2470510" cy="23349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800414-42FD-4E55-B395-8DAD49091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0859" y="2321103"/>
            <a:ext cx="1754170" cy="221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22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6C01247-0C92-4175-8AB1-AD832C25CC0D}"/>
              </a:ext>
            </a:extLst>
          </p:cNvPr>
          <p:cNvSpPr txBox="1"/>
          <p:nvPr/>
        </p:nvSpPr>
        <p:spPr>
          <a:xfrm>
            <a:off x="5647155" y="3429000"/>
            <a:ext cx="3323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http://kraeved64.ru/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8C02F39-00EA-433E-BB90-A5FA78C45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303" y="849816"/>
            <a:ext cx="2512715" cy="2498546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6710EC6E-2CF8-40BF-B985-3F7F553A7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5651" y="1188584"/>
            <a:ext cx="5065034" cy="495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ru-RU" altLang="ru-RU" sz="2400" b="1" kern="0" dirty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</a:t>
            </a:r>
            <a:endParaRPr lang="ru-RU" altLang="ru-RU" sz="2400" b="1" kern="0" dirty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buFontTx/>
              <a:buNone/>
            </a:pPr>
            <a:r>
              <a:rPr lang="ru-RU" altLang="ru-RU" sz="2400" b="1" kern="0" dirty="0">
                <a:solidFill>
                  <a:srgbClr val="FF0000"/>
                </a:solidFill>
                <a:latin typeface="Tahoma" pitchFamily="34" charset="0"/>
              </a:rPr>
              <a:t>410054 </a:t>
            </a:r>
            <a:endParaRPr lang="en-US" altLang="ru-RU" sz="2400" b="1" kern="0" dirty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buFontTx/>
              <a:buNone/>
            </a:pPr>
            <a:r>
              <a:rPr lang="ru-RU" altLang="ru-RU" sz="2400" b="1" kern="0" dirty="0">
                <a:solidFill>
                  <a:srgbClr val="FF0000"/>
                </a:solidFill>
                <a:latin typeface="Tahoma" pitchFamily="34" charset="0"/>
              </a:rPr>
              <a:t>г. Саратов,</a:t>
            </a:r>
          </a:p>
          <a:p>
            <a:pPr algn="ctr">
              <a:buFontTx/>
              <a:buNone/>
            </a:pPr>
            <a:r>
              <a:rPr lang="ru-RU" altLang="ru-RU" sz="2400" b="1" kern="0" dirty="0">
                <a:solidFill>
                  <a:srgbClr val="FF0000"/>
                </a:solidFill>
                <a:latin typeface="Tahoma" pitchFamily="34" charset="0"/>
              </a:rPr>
              <a:t>ул. Новоузенская, </a:t>
            </a:r>
          </a:p>
          <a:p>
            <a:pPr algn="ctr">
              <a:buFontTx/>
              <a:buNone/>
            </a:pPr>
            <a:r>
              <a:rPr lang="ru-RU" altLang="ru-RU" sz="2400" b="1" kern="0" dirty="0">
                <a:solidFill>
                  <a:srgbClr val="FF0000"/>
                </a:solidFill>
                <a:latin typeface="Tahoma" pitchFamily="34" charset="0"/>
              </a:rPr>
              <a:t>156.</a:t>
            </a:r>
            <a:endParaRPr lang="ru-RU" altLang="ru-RU" sz="2400" b="1" kern="0" dirty="0">
              <a:solidFill>
                <a:srgbClr val="FF0000"/>
              </a:solidFill>
              <a:latin typeface="Tahoma" pitchFamily="34" charset="0"/>
              <a:sym typeface="Wingdings" pitchFamily="2" charset="2"/>
            </a:endParaRPr>
          </a:p>
          <a:p>
            <a:pPr algn="ctr">
              <a:buFontTx/>
              <a:buNone/>
            </a:pPr>
            <a:r>
              <a:rPr lang="ru-RU" altLang="ru-RU" sz="2400" b="1" kern="0" dirty="0">
                <a:latin typeface="Tahoma" pitchFamily="34" charset="0"/>
                <a:sym typeface="Wingdings" pitchFamily="2" charset="2"/>
              </a:rPr>
              <a:t></a:t>
            </a:r>
            <a:endParaRPr lang="ru-RU" altLang="ru-RU" sz="2400" b="1" kern="0" dirty="0">
              <a:latin typeface="Tahoma" pitchFamily="34" charset="0"/>
            </a:endParaRPr>
          </a:p>
          <a:p>
            <a:pPr algn="ctr">
              <a:buFontTx/>
              <a:buNone/>
            </a:pPr>
            <a:r>
              <a:rPr lang="ru-RU" altLang="ru-RU" sz="2400" b="1" kern="0" dirty="0">
                <a:latin typeface="Tahoma" pitchFamily="34" charset="0"/>
              </a:rPr>
              <a:t>(8-452) 56-11-60</a:t>
            </a:r>
            <a:endParaRPr lang="ru-RU" altLang="ru-RU" sz="2400" b="1" u="sng" kern="0" dirty="0">
              <a:latin typeface="Tahoma" pitchFamily="34" charset="0"/>
            </a:endParaRPr>
          </a:p>
          <a:p>
            <a:pPr algn="ctr">
              <a:buFontTx/>
              <a:buNone/>
            </a:pPr>
            <a:r>
              <a:rPr lang="en-US" altLang="ru-RU" sz="1600" b="1" u="sng" kern="0" dirty="0">
                <a:latin typeface="Tahoma" pitchFamily="34" charset="0"/>
              </a:rPr>
              <a:t>e</a:t>
            </a:r>
            <a:r>
              <a:rPr lang="ru-RU" altLang="ru-RU" sz="1600" b="1" u="sng" kern="0" dirty="0">
                <a:latin typeface="Tahoma" pitchFamily="34" charset="0"/>
              </a:rPr>
              <a:t>-</a:t>
            </a:r>
            <a:r>
              <a:rPr lang="en-US" altLang="ru-RU" sz="1600" b="1" u="sng" kern="0" dirty="0">
                <a:latin typeface="Tahoma" pitchFamily="34" charset="0"/>
              </a:rPr>
              <a:t>mail</a:t>
            </a:r>
            <a:r>
              <a:rPr lang="ru-RU" altLang="ru-RU" sz="1600" b="1" u="sng" kern="0" dirty="0">
                <a:latin typeface="Tahoma" pitchFamily="34" charset="0"/>
              </a:rPr>
              <a:t>: </a:t>
            </a:r>
            <a:r>
              <a:rPr lang="en-US" altLang="ru-RU" sz="1600" b="1" kern="0" dirty="0" err="1">
                <a:latin typeface="Tahoma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ekocentr</a:t>
            </a:r>
            <a:r>
              <a:rPr lang="ru-RU" altLang="ru-RU" sz="1600" b="1" kern="0" dirty="0">
                <a:latin typeface="Tahoma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156@</a:t>
            </a:r>
            <a:r>
              <a:rPr lang="en-US" altLang="ru-RU" sz="1600" b="1" kern="0" dirty="0">
                <a:latin typeface="Tahoma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mail</a:t>
            </a:r>
            <a:r>
              <a:rPr lang="ru-RU" altLang="ru-RU" sz="1600" b="1" kern="0" dirty="0">
                <a:latin typeface="Tahoma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altLang="ru-RU" sz="1600" b="1" kern="0" dirty="0" err="1">
                <a:latin typeface="Tahoma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</a:t>
            </a:r>
            <a:endParaRPr lang="en-US" altLang="ru-RU" sz="1600" b="1" kern="0" dirty="0">
              <a:latin typeface="Tahoma" pitchFamily="34" charset="0"/>
            </a:endParaRPr>
          </a:p>
          <a:p>
            <a:pPr algn="ctr">
              <a:buFontTx/>
              <a:buNone/>
            </a:pPr>
            <a:endParaRPr lang="en-US" altLang="ru-RU" sz="1600" b="1" kern="0" dirty="0">
              <a:latin typeface="Tahoma" pitchFamily="34" charset="0"/>
            </a:endParaRPr>
          </a:p>
          <a:p>
            <a:pPr algn="ctr">
              <a:buFontTx/>
              <a:buNone/>
            </a:pPr>
            <a:r>
              <a:rPr lang="en-US" altLang="ru-RU" sz="1600" b="1" kern="0" dirty="0">
                <a:latin typeface="Tahoma" pitchFamily="34" charset="0"/>
              </a:rPr>
              <a:t>https://ocekit64.siteedu.ru/</a:t>
            </a:r>
            <a:endParaRPr lang="ru-RU" altLang="ru-RU" sz="1600" b="1" kern="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1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8965" y="1637711"/>
            <a:ext cx="6862118" cy="4441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2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>
                <a:ea typeface="Tahoma" panose="020B0604030504040204" pitchFamily="34" charset="0"/>
                <a:cs typeface="Tahoma" panose="020B0604030504040204" pitchFamily="34" charset="0"/>
              </a:rPr>
              <a:t>туристско-краеведческой деятельности</a:t>
            </a:r>
          </a:p>
          <a:p>
            <a:pPr algn="just"/>
            <a:r>
              <a:rPr lang="ru-RU" sz="2200" b="1" dirty="0">
                <a:ea typeface="Tahoma" panose="020B0604030504040204" pitchFamily="34" charset="0"/>
                <a:cs typeface="Tahoma" panose="020B0604030504040204" pitchFamily="34" charset="0"/>
              </a:rPr>
              <a:t>(поисковая, исследовательская, проектная, экскурсионная, экспедиционная, просветительская);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200" b="1" dirty="0">
                <a:ea typeface="Tahoma" panose="020B0604030504040204" pitchFamily="34" charset="0"/>
                <a:cs typeface="Tahoma" panose="020B0604030504040204" pitchFamily="34" charset="0"/>
              </a:rPr>
              <a:t>историко-культурного наследия родного края;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200" b="1" dirty="0">
                <a:ea typeface="Tahoma" panose="020B0604030504040204" pitchFamily="34" charset="0"/>
                <a:cs typeface="Tahoma" panose="020B0604030504040204" pitchFamily="34" charset="0"/>
              </a:rPr>
              <a:t>профессиональной ориентации обучающихся;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200" b="1" dirty="0">
                <a:ea typeface="Tahoma" panose="020B0604030504040204" pitchFamily="34" charset="0"/>
                <a:cs typeface="Tahoma" panose="020B0604030504040204" pitchFamily="34" charset="0"/>
              </a:rPr>
              <a:t>патриотического воспитания обучающихся.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2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sz="2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65189" y="252716"/>
            <a:ext cx="5033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9525">
                  <a:solidFill>
                    <a:srgbClr val="251B02"/>
                  </a:solidFill>
                </a:ln>
                <a:solidFill>
                  <a:srgbClr val="FF0000"/>
                </a:solidFill>
                <a:latin typeface="Izhitza" panose="04020800000000000000" pitchFamily="82" charset="0"/>
                <a:ea typeface="Tahoma" panose="020B0604030504040204" pitchFamily="34" charset="0"/>
                <a:cs typeface="Tahoma" panose="020B0604030504040204" pitchFamily="34" charset="0"/>
              </a:rPr>
              <a:t>Школьный музей</a:t>
            </a:r>
            <a:endParaRPr lang="en-US" sz="2800" b="1" dirty="0">
              <a:ln w="9525">
                <a:solidFill>
                  <a:srgbClr val="251B02"/>
                </a:solidFill>
              </a:ln>
              <a:solidFill>
                <a:srgbClr val="FF0000"/>
              </a:solidFill>
              <a:latin typeface="Izhitza" panose="04020800000000000000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US" sz="2800" b="1" dirty="0">
                <a:ln w="9525">
                  <a:solidFill>
                    <a:srgbClr val="251B02"/>
                  </a:solidFill>
                </a:ln>
                <a:solidFill>
                  <a:srgbClr val="FF0000"/>
                </a:solidFill>
                <a:latin typeface="Izhitza" panose="04020800000000000000" pitchFamily="82" charset="0"/>
                <a:ea typeface="Tahoma" panose="020B0604030504040204" pitchFamily="34" charset="0"/>
                <a:cs typeface="Tahoma" panose="020B0604030504040204" pitchFamily="34" charset="0"/>
              </a:rPr>
              <a:t> –</a:t>
            </a:r>
          </a:p>
          <a:p>
            <a:pPr lvl="0" algn="ctr"/>
            <a:r>
              <a:rPr lang="ru-RU" sz="2800" b="1" dirty="0">
                <a:ln w="9525">
                  <a:solidFill>
                    <a:srgbClr val="251B02"/>
                  </a:solidFill>
                </a:ln>
                <a:solidFill>
                  <a:srgbClr val="FF0000"/>
                </a:solidFill>
                <a:latin typeface="Izhitza" panose="04020800000000000000" pitchFamily="82" charset="0"/>
                <a:ea typeface="Tahoma" panose="020B0604030504040204" pitchFamily="34" charset="0"/>
                <a:cs typeface="Tahoma" panose="020B0604030504040204" pitchFamily="34" charset="0"/>
              </a:rPr>
              <a:t>центр 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8564" y="1301803"/>
            <a:ext cx="6862118" cy="5118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b="1" dirty="0">
                <a:ea typeface="Tahoma" panose="020B0604030504040204" pitchFamily="34" charset="0"/>
                <a:cs typeface="Tahoma" panose="020B0604030504040204" pitchFamily="34" charset="0"/>
              </a:rPr>
              <a:t>открытое пространство для взаимодействия участников образовательных отношений;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b="1" dirty="0">
                <a:ea typeface="Tahoma" panose="020B0604030504040204" pitchFamily="34" charset="0"/>
                <a:cs typeface="Tahoma" panose="020B0604030504040204" pitchFamily="34" charset="0"/>
              </a:rPr>
              <a:t>пространство творчества и игры;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b="1" dirty="0">
                <a:ea typeface="Tahoma" panose="020B0604030504040204" pitchFamily="34" charset="0"/>
                <a:cs typeface="Tahoma" panose="020B0604030504040204" pitchFamily="34" charset="0"/>
              </a:rPr>
              <a:t>площадка для </a:t>
            </a:r>
            <a:r>
              <a:rPr lang="ru-RU" sz="2200" b="1">
                <a:ea typeface="Tahoma" panose="020B0604030504040204" pitchFamily="34" charset="0"/>
                <a:cs typeface="Tahoma" panose="020B0604030504040204" pitchFamily="34" charset="0"/>
              </a:rPr>
              <a:t>сетевого взаимодействия;</a:t>
            </a:r>
            <a:endParaRPr lang="ru-RU" sz="22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b="1" dirty="0">
                <a:ea typeface="Tahoma" panose="020B0604030504040204" pitchFamily="34" charset="0"/>
                <a:cs typeface="Tahoma" panose="020B0604030504040204" pitchFamily="34" charset="0"/>
              </a:rPr>
              <a:t>цифровизация;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b="1" dirty="0">
                <a:ea typeface="Tahoma" panose="020B0604030504040204" pitchFamily="34" charset="0"/>
                <a:cs typeface="Tahoma" panose="020B0604030504040204" pitchFamily="34" charset="0"/>
              </a:rPr>
              <a:t>инклюзивное обучение средствами музейной педагогики.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2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sz="2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39658" y="505265"/>
            <a:ext cx="5033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9525">
                  <a:solidFill>
                    <a:srgbClr val="251B02"/>
                  </a:solidFill>
                </a:ln>
                <a:solidFill>
                  <a:srgbClr val="FF0000"/>
                </a:solidFill>
                <a:latin typeface="Izhitza" panose="04020800000000000000" pitchFamily="82" charset="0"/>
                <a:ea typeface="Tahoma" panose="020B0604030504040204" pitchFamily="34" charset="0"/>
                <a:cs typeface="Tahoma" panose="020B0604030504040204" pitchFamily="34" charset="0"/>
              </a:rPr>
              <a:t>Школьный музей</a:t>
            </a:r>
            <a:endParaRPr lang="en-US" sz="2800" b="1" dirty="0">
              <a:ln w="9525">
                <a:solidFill>
                  <a:srgbClr val="251B02"/>
                </a:solidFill>
              </a:ln>
              <a:solidFill>
                <a:srgbClr val="FF0000"/>
              </a:solidFill>
              <a:latin typeface="Izhitza" panose="04020800000000000000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US" sz="2800" b="1" dirty="0">
                <a:ln w="9525">
                  <a:solidFill>
                    <a:srgbClr val="251B02"/>
                  </a:solidFill>
                </a:ln>
                <a:solidFill>
                  <a:srgbClr val="FF0000"/>
                </a:solidFill>
                <a:latin typeface="Izhitza" panose="04020800000000000000" pitchFamily="82" charset="0"/>
                <a:ea typeface="Tahoma" panose="020B0604030504040204" pitchFamily="34" charset="0"/>
                <a:cs typeface="Tahoma" panose="020B0604030504040204" pitchFamily="34" charset="0"/>
              </a:rPr>
              <a:t> –</a:t>
            </a:r>
          </a:p>
        </p:txBody>
      </p:sp>
    </p:spTree>
    <p:extLst>
      <p:ext uri="{BB962C8B-B14F-4D97-AF65-F5344CB8AC3E}">
        <p14:creationId xmlns:p14="http://schemas.microsoft.com/office/powerpoint/2010/main" val="399260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192" y="751344"/>
            <a:ext cx="79352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НОРМАТИВНАЯ БАЗА </a:t>
            </a:r>
          </a:p>
          <a:p>
            <a:pPr algn="just"/>
            <a:r>
              <a:rPr lang="ru-RU" dirty="0"/>
              <a:t> 1. ФЗ от 29 декабря 2012 г. № 273 –ФЗ </a:t>
            </a:r>
            <a:r>
              <a:rPr lang="ru-RU" b="1" dirty="0"/>
              <a:t>«Об образовании в Российской Федерации»</a:t>
            </a:r>
          </a:p>
          <a:p>
            <a:pPr algn="just"/>
            <a:r>
              <a:rPr lang="ru-RU" dirty="0"/>
              <a:t> 2. ФЗ от 26 мая 1996г. N 54-ФЗ (в ред. от 10.01.2003г. N 15-ФЗ) «</a:t>
            </a:r>
            <a:r>
              <a:rPr lang="ru-RU" b="1" dirty="0"/>
              <a:t>О музейном фонде Российской Федерации и музеях в Российской Федерации» </a:t>
            </a:r>
          </a:p>
          <a:p>
            <a:pPr algn="just"/>
            <a:r>
              <a:rPr lang="ru-RU" dirty="0"/>
              <a:t>3. Постановление Правительства РФ от 12 февраля 1998 г. N 179 </a:t>
            </a:r>
            <a:r>
              <a:rPr lang="ru-RU" b="1" dirty="0"/>
              <a:t>«Об утверждении положений о музейном фонде российской федерации, о государственном каталоге музейного фонда российской федерации, о лицензировании деятельности музеев в российской федерации»</a:t>
            </a:r>
            <a:r>
              <a:rPr lang="ru-RU" dirty="0"/>
              <a:t> (в ред. от 08.05.2002 N 302) </a:t>
            </a:r>
          </a:p>
          <a:p>
            <a:pPr algn="just"/>
            <a:r>
              <a:rPr lang="ru-RU" dirty="0"/>
              <a:t>4. </a:t>
            </a:r>
            <a:r>
              <a:rPr lang="ru-RU" b="1" dirty="0"/>
              <a:t>Методические рекомендации </a:t>
            </a:r>
            <a:r>
              <a:rPr lang="ru-RU" dirty="0"/>
              <a:t>о создании и функционирования структурных подразделений образовательных организаций, выполняющих учебно-воспитательные функции музейными средствами. (Приложение к Письму Министерства просвещения РФ от 09.07.</a:t>
            </a:r>
            <a:r>
              <a:rPr lang="ru-RU" b="1" dirty="0"/>
              <a:t>2020</a:t>
            </a:r>
            <a:r>
              <a:rPr lang="ru-RU" dirty="0"/>
              <a:t> № 06-735) </a:t>
            </a:r>
          </a:p>
          <a:p>
            <a:pPr algn="just"/>
            <a:r>
              <a:rPr lang="ru-RU" dirty="0"/>
              <a:t>5.</a:t>
            </a:r>
            <a:r>
              <a:rPr lang="ru-RU" b="1" dirty="0"/>
              <a:t>Положение о паспортизации школьных музеев Российской Федерации </a:t>
            </a:r>
            <a:r>
              <a:rPr lang="ru-RU" dirty="0"/>
              <a:t>(Приказ ФГБОУ ДО ФЦДЮТИК от </a:t>
            </a:r>
            <a:r>
              <a:rPr lang="ru-RU" b="1" dirty="0"/>
              <a:t>29.04.2021</a:t>
            </a:r>
            <a:r>
              <a:rPr lang="ru-RU" dirty="0"/>
              <a:t> № 9 – ОД)</a:t>
            </a:r>
          </a:p>
          <a:p>
            <a:pPr algn="just"/>
            <a:r>
              <a:rPr lang="ru-RU" dirty="0"/>
              <a:t>6 </a:t>
            </a:r>
            <a:r>
              <a:rPr lang="ru-RU" b="1" dirty="0"/>
              <a:t>Устав образовательной организации.</a:t>
            </a:r>
          </a:p>
          <a:p>
            <a:pPr algn="just"/>
            <a:r>
              <a:rPr lang="ru-RU" dirty="0"/>
              <a:t>7. </a:t>
            </a:r>
            <a:r>
              <a:rPr lang="ru-RU" b="1" dirty="0"/>
              <a:t>Устав (Положение) музея </a:t>
            </a:r>
            <a:r>
              <a:rPr lang="ru-RU" dirty="0"/>
              <a:t>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79299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193" y="955589"/>
            <a:ext cx="777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D85B98-6A32-438E-8D71-2295E300CA3C}"/>
              </a:ext>
            </a:extLst>
          </p:cNvPr>
          <p:cNvSpPr txBox="1"/>
          <p:nvPr/>
        </p:nvSpPr>
        <p:spPr>
          <a:xfrm>
            <a:off x="501529" y="1687346"/>
            <a:ext cx="802416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Школьный музей </a:t>
            </a:r>
            <a:r>
              <a:rPr lang="ru-RU" sz="2000" dirty="0"/>
              <a:t>- обобщающее название музеев, </a:t>
            </a:r>
          </a:p>
          <a:p>
            <a:pPr algn="ctr"/>
            <a:r>
              <a:rPr lang="ru-RU" sz="2000" dirty="0"/>
              <a:t>являющихся структурными подразделениями образовательных организаций РФ, независимо от их формы собственности (музеи в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/>
              <a:t>дошкольных,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/>
              <a:t>общеобразовательных,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/>
              <a:t>профессиональных образовательных организациях,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/>
              <a:t>музеи в организациях дополнительного образования). </a:t>
            </a:r>
          </a:p>
          <a:p>
            <a:endParaRPr lang="ru-RU" sz="2000" dirty="0"/>
          </a:p>
          <a:p>
            <a:endParaRPr lang="ru-RU" sz="2000" dirty="0"/>
          </a:p>
          <a:p>
            <a:pPr algn="ctr"/>
            <a:r>
              <a:rPr lang="ru-RU" sz="2000" dirty="0"/>
              <a:t>Школьные музеи относятся к негосударственной части </a:t>
            </a:r>
          </a:p>
          <a:p>
            <a:pPr algn="ctr"/>
            <a:r>
              <a:rPr lang="ru-RU" sz="2000" dirty="0"/>
              <a:t>Музейного фонда РФ.</a:t>
            </a:r>
          </a:p>
        </p:txBody>
      </p:sp>
    </p:spTree>
    <p:extLst>
      <p:ext uri="{BB962C8B-B14F-4D97-AF65-F5344CB8AC3E}">
        <p14:creationId xmlns:p14="http://schemas.microsoft.com/office/powerpoint/2010/main" val="255202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193" y="955589"/>
            <a:ext cx="777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D85B98-6A32-438E-8D71-2295E300CA3C}"/>
              </a:ext>
            </a:extLst>
          </p:cNvPr>
          <p:cNvSpPr txBox="1"/>
          <p:nvPr/>
        </p:nvSpPr>
        <p:spPr>
          <a:xfrm>
            <a:off x="433645" y="1324921"/>
            <a:ext cx="80241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Непосредственное </a:t>
            </a:r>
            <a:r>
              <a:rPr lang="ru-RU" sz="2000" b="1" dirty="0"/>
              <a:t>руководство</a:t>
            </a:r>
            <a:r>
              <a:rPr lang="ru-RU" sz="2000" dirty="0"/>
              <a:t> практической деятельностью Музея осуществляет его руководитель, который назначается организационно-распорядительным актом образовательной организации. </a:t>
            </a:r>
          </a:p>
          <a:p>
            <a:pPr algn="ctr"/>
            <a:endParaRPr lang="ru-RU" sz="2000" dirty="0"/>
          </a:p>
          <a:p>
            <a:pPr algn="ctr"/>
            <a:r>
              <a:rPr lang="ru-RU" sz="2000" b="1" dirty="0"/>
              <a:t>Организационно-методическое сопровождение </a:t>
            </a:r>
            <a:r>
              <a:rPr lang="ru-RU" sz="2000" dirty="0"/>
              <a:t>деятельности школьных музеев осуществляют региональные центры детско-юношеского туризма и краеведения.</a:t>
            </a:r>
          </a:p>
          <a:p>
            <a:pPr algn="ctr"/>
            <a:r>
              <a:rPr lang="ru-RU" sz="2000" dirty="0"/>
              <a:t> (ГБУ СОДО «Областной центр экологии, краеведения и туризма»)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Музей образовательной организации (музейная комната) для получения статуса «школьный музей» проходит процедуру </a:t>
            </a:r>
            <a:r>
              <a:rPr lang="ru-RU" sz="2000" b="1" dirty="0"/>
              <a:t>паспортизации и регистрации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29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193" y="955589"/>
            <a:ext cx="777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D85B98-6A32-438E-8D71-2295E300CA3C}"/>
              </a:ext>
            </a:extLst>
          </p:cNvPr>
          <p:cNvSpPr txBox="1"/>
          <p:nvPr/>
        </p:nvSpPr>
        <p:spPr>
          <a:xfrm>
            <a:off x="391887" y="974223"/>
            <a:ext cx="3796936" cy="563231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Паспортизация </a:t>
            </a:r>
            <a:r>
              <a:rPr lang="ru-RU" sz="2000" dirty="0"/>
              <a:t>– процедура установления соответствия музея требованиям Методических рекомендаций и оформления необходимого пакета документов, указанного в Положении о паспортизации школьных музеев Российской Федерации. </a:t>
            </a:r>
          </a:p>
          <a:p>
            <a:pPr algn="ctr"/>
            <a:r>
              <a:rPr lang="ru-RU" sz="2000" dirty="0"/>
              <a:t>Паспортизацию в субъектах осуществляют </a:t>
            </a:r>
            <a:r>
              <a:rPr lang="ru-RU" sz="2000" b="1" dirty="0"/>
              <a:t>муниципальные и региональные комиссии</a:t>
            </a:r>
            <a:r>
              <a:rPr lang="ru-RU" sz="2000" dirty="0"/>
              <a:t>.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РАДЯКИНА Елена Викторовна,</a:t>
            </a:r>
          </a:p>
          <a:p>
            <a:pPr algn="ctr"/>
            <a:r>
              <a:rPr lang="ru-RU" sz="1600" dirty="0"/>
              <a:t>региональный куратор школьных музеев Саратовской области.</a:t>
            </a:r>
          </a:p>
          <a:p>
            <a:pPr algn="ctr"/>
            <a:r>
              <a:rPr lang="ru-RU" sz="1600" dirty="0"/>
              <a:t>(8452) 56-11-60</a:t>
            </a:r>
          </a:p>
          <a:p>
            <a:pPr algn="ctr"/>
            <a:endParaRPr lang="ru-RU" sz="1600" dirty="0"/>
          </a:p>
          <a:p>
            <a:pPr algn="ctr"/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97CD7B-30AD-4116-8B64-3E77523F2B5D}"/>
              </a:ext>
            </a:extLst>
          </p:cNvPr>
          <p:cNvSpPr txBox="1"/>
          <p:nvPr/>
        </p:nvSpPr>
        <p:spPr>
          <a:xfrm>
            <a:off x="4681641" y="974224"/>
            <a:ext cx="4070472" cy="563231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Регистрация </a:t>
            </a:r>
            <a:r>
              <a:rPr lang="ru-RU" sz="2000" dirty="0"/>
              <a:t>– оформление страницы школьного музея на Портале школьных музеев РФ.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Результатом регистрации является присвоение музею бессрочного номера и выдача номерного свидетельства установленного образца ФГБОУ ДО </a:t>
            </a:r>
            <a:r>
              <a:rPr lang="ru-RU" sz="2000" dirty="0" err="1"/>
              <a:t>ЦДЮТиК</a:t>
            </a:r>
            <a:r>
              <a:rPr lang="ru-RU" sz="2000" dirty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Портал содержит информацию о </a:t>
            </a:r>
            <a:r>
              <a:rPr lang="ru-RU" sz="2000" b="1" dirty="0"/>
              <a:t>федеральном реестре </a:t>
            </a:r>
            <a:r>
              <a:rPr lang="ru-RU" sz="2000" dirty="0"/>
              <a:t>музеев образовательных организаций. Функционирует под эгидой Министерства просвещения РФ.</a:t>
            </a:r>
          </a:p>
          <a:p>
            <a:pPr algn="just"/>
            <a:r>
              <a:rPr lang="en-US" sz="2000" b="1" dirty="0">
                <a:hlinkClick r:id="rId3"/>
              </a:rPr>
              <a:t>https://fcdtk.ru/</a:t>
            </a:r>
            <a:endParaRPr lang="ru-RU" sz="2000" b="1" dirty="0"/>
          </a:p>
          <a:p>
            <a:pPr algn="just"/>
            <a:endParaRPr lang="ru-RU" sz="2000" b="1" dirty="0"/>
          </a:p>
          <a:p>
            <a:pPr algn="just"/>
            <a:endParaRPr lang="ru-RU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25598C-0863-40CA-8F52-C3415E785D0A}"/>
              </a:ext>
            </a:extLst>
          </p:cNvPr>
          <p:cNvSpPr txBox="1"/>
          <p:nvPr/>
        </p:nvSpPr>
        <p:spPr>
          <a:xfrm>
            <a:off x="4278231" y="5683205"/>
            <a:ext cx="463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146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193" y="955589"/>
            <a:ext cx="777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D85B98-6A32-438E-8D71-2295E300CA3C}"/>
              </a:ext>
            </a:extLst>
          </p:cNvPr>
          <p:cNvSpPr txBox="1"/>
          <p:nvPr/>
        </p:nvSpPr>
        <p:spPr>
          <a:xfrm>
            <a:off x="355267" y="955589"/>
            <a:ext cx="824187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XX областной конкурс школьных музеев «Хранитель памяти». Региональный этап Всероссийского конкурса школьных музеев.</a:t>
            </a:r>
          </a:p>
          <a:p>
            <a:pPr algn="just"/>
            <a:r>
              <a:rPr lang="ru-RU" dirty="0"/>
              <a:t> </a:t>
            </a:r>
          </a:p>
          <a:p>
            <a:pPr algn="just"/>
            <a:r>
              <a:rPr lang="ru-RU" dirty="0"/>
              <a:t>Общественный проект Приволжского федерального округа «Герои Отечества». Региональный этап. Номинация «Лучший музей».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Всероссийский заочный конкурс на лучшее представление музея на портале школьных музеев Российской Федерации   «История России в школьных музеях» 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Всероссийский конкурс активистов школьных музеев среди обучающихся с ОВЗ.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Всероссийский Арт-проект школьных музеев.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Региональный конкурс «Саратовский край глазами детей».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Всероссийский конкурс  проектных команд по созданию туристских и экскурсионных маршрутов.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310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F183121-4652-4F48-B63B-50C77B576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002610"/>
              </p:ext>
            </p:extLst>
          </p:nvPr>
        </p:nvGraphicFramePr>
        <p:xfrm>
          <a:off x="0" y="196578"/>
          <a:ext cx="5222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Объект упаковщика для оболочки" showAsIcon="1" r:id="rId3" imgW="522360" imgH="347400" progId="Package">
                  <p:embed/>
                </p:oleObj>
              </mc:Choice>
              <mc:Fallback>
                <p:oleObj name="Объект упаковщика для оболочки" showAsIcon="1" r:id="rId3" imgW="522360" imgH="34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96578"/>
                        <a:ext cx="522288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975904A0-39B6-4F88-99FC-228438C06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22212"/>
              </p:ext>
            </p:extLst>
          </p:nvPr>
        </p:nvGraphicFramePr>
        <p:xfrm>
          <a:off x="975361" y="474602"/>
          <a:ext cx="6977500" cy="6321129"/>
        </p:xfrm>
        <a:graphic>
          <a:graphicData uri="http://schemas.openxmlformats.org/drawingml/2006/table">
            <a:tbl>
              <a:tblPr firstRow="1" firstCol="1" bandRow="1"/>
              <a:tblGrid>
                <a:gridCol w="6111898">
                  <a:extLst>
                    <a:ext uri="{9D8B030D-6E8A-4147-A177-3AD203B41FA5}">
                      <a16:colId xmlns:a16="http://schemas.microsoft.com/office/drawing/2014/main" xmlns="" val="440881777"/>
                    </a:ext>
                  </a:extLst>
                </a:gridCol>
                <a:gridCol w="865602">
                  <a:extLst>
                    <a:ext uri="{9D8B030D-6E8A-4147-A177-3AD203B41FA5}">
                      <a16:colId xmlns:a16="http://schemas.microsoft.com/office/drawing/2014/main" xmlns="" val="2910292778"/>
                    </a:ext>
                  </a:extLst>
                </a:gridCol>
              </a:tblGrid>
              <a:tr h="199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Профиль музея/ музейной комнаты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7546759"/>
                  </a:ext>
                </a:extLst>
              </a:tr>
              <a:tr h="199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Ссылка на отдельный сайт музея / раздел музея на сайте ОО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5554767"/>
                  </a:ext>
                </a:extLst>
              </a:tr>
              <a:tr h="199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Ссылка на страницу музея/ музейной комнаты в социальных сетях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0327448"/>
                  </a:ext>
                </a:extLst>
              </a:tr>
              <a:tr h="408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 и контактные данные руководителя школьного музея/музейной комнаты (назначенного приказом директора ОО)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4483609"/>
                  </a:ext>
                </a:extLst>
              </a:tr>
              <a:tr h="408669">
                <a:tc>
                  <a:txBody>
                    <a:bodyPr/>
                    <a:lstStyle/>
                    <a:p>
                      <a:pPr indent="1651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Название дополнительной образовательной общеразвивающей программы, реализуемой на базе музея/ музейной комнаты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8494728"/>
                  </a:ext>
                </a:extLst>
              </a:tr>
              <a:tr h="408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объединения (обучающихся), действующего на базе музея/ музейной комнаты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2696487"/>
                  </a:ext>
                </a:extLst>
              </a:tr>
              <a:tr h="2113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членов актива музея/ музейной комнаты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9080444"/>
                  </a:ext>
                </a:extLst>
              </a:tr>
              <a:tr h="2113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специального помещения (комнаты) музея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(кв. 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0315724"/>
                  </a:ext>
                </a:extLst>
              </a:tr>
              <a:tr h="224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экспонатов основного фонда музея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1251778"/>
                  </a:ext>
                </a:extLst>
              </a:tr>
              <a:tr h="224203">
                <a:tc>
                  <a:txBody>
                    <a:bodyPr/>
                    <a:lstStyle/>
                    <a:p>
                      <a:pPr indent="1651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№, дата выдачи свидетельства о регистрации (</a:t>
                      </a: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музеев)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8636009"/>
                  </a:ext>
                </a:extLst>
              </a:tr>
              <a:tr h="199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последней паспортизации (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музеев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8225525"/>
                  </a:ext>
                </a:extLst>
              </a:tr>
              <a:tr h="199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Активные ссылки на интерактивные выставки, ноябрь 2020г. -ноябрь 2021г.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6854641"/>
                  </a:ext>
                </a:extLst>
              </a:tr>
              <a:tr h="408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Активные ссылки на видеоролики виртуальных экскурсий, ноябрь 2020г. -ноябрь 2021г.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2282739"/>
                  </a:ext>
                </a:extLst>
              </a:tr>
              <a:tr h="2498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мероприятий, организованных на базе музея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7475266"/>
                  </a:ext>
                </a:extLst>
              </a:tr>
              <a:tr h="4099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участников Всероссийского конкурса музеев образовательных организаций в 2020/2021гг.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2749543"/>
                  </a:ext>
                </a:extLst>
              </a:tr>
              <a:tr h="2626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участников Всероссийского конкурса экскурсоводов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2495798"/>
                  </a:ext>
                </a:extLst>
              </a:tr>
              <a:tr h="199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Представленность на федеральном портале музеев образовательных организаций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9611633"/>
                  </a:ext>
                </a:extLst>
              </a:tr>
              <a:tr h="408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Членство в Ассоциации школьных музеев Саратовской области (наличие свидетельства)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7253921"/>
                  </a:ext>
                </a:extLst>
              </a:tr>
              <a:tr h="5019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квалификации руководителя музея в сфере музейной педагогики (в том числе самообразование)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48" marR="35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743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550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1986</TotalTime>
  <Words>999</Words>
  <Application>Microsoft Office PowerPoint</Application>
  <PresentationFormat>Экран (4:3)</PresentationFormat>
  <Paragraphs>178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Izhitza</vt:lpstr>
      <vt:lpstr>Tahoma</vt:lpstr>
      <vt:lpstr>Times New Roman</vt:lpstr>
      <vt:lpstr>Wingdings</vt:lpstr>
      <vt:lpstr>Тема Office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SAM</cp:lastModifiedBy>
  <cp:revision>96</cp:revision>
  <dcterms:created xsi:type="dcterms:W3CDTF">2013-11-19T05:52:05Z</dcterms:created>
  <dcterms:modified xsi:type="dcterms:W3CDTF">2021-11-24T11:28:44Z</dcterms:modified>
</cp:coreProperties>
</file>